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ke626underland" initials="j" lastIdx="1" clrIdx="0">
    <p:extLst>
      <p:ext uri="{19B8F6BF-5375-455C-9EA6-DF929625EA0E}">
        <p15:presenceInfo xmlns:p15="http://schemas.microsoft.com/office/powerpoint/2012/main" userId="S::jake626underland@o365.waseda.jp::317cc8e0-bccb-4db0-9cf6-21845b8cc16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041"/>
    <p:restoredTop sz="94629"/>
  </p:normalViewPr>
  <p:slideViewPr>
    <p:cSldViewPr snapToGrid="0" snapToObjects="1">
      <p:cViewPr>
        <p:scale>
          <a:sx n="53" d="100"/>
          <a:sy n="53" d="100"/>
        </p:scale>
        <p:origin x="224" y="17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10.tiff>
</file>

<file path=ppt/media/image11.tiff>
</file>

<file path=ppt/media/image12.tiff>
</file>

<file path=ppt/media/image13.tiff>
</file>

<file path=ppt/media/image14.tiff>
</file>

<file path=ppt/media/image2.png>
</file>

<file path=ppt/media/image3.png>
</file>

<file path=ppt/media/image4.tiff>
</file>

<file path=ppt/media/image5.tiff>
</file>

<file path=ppt/media/image6.tiff>
</file>

<file path=ppt/media/image8.tiff>
</file>

<file path=ppt/media/image9.tif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7/15/19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7/15/19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7/15/19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7/15/19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7/15/19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7/15/19</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emf"/><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FAC8D-8F1E-2148-9182-FCBDDEB911B2}"/>
              </a:ext>
            </a:extLst>
          </p:cNvPr>
          <p:cNvSpPr>
            <a:spLocks noGrp="1"/>
          </p:cNvSpPr>
          <p:nvPr>
            <p:ph type="ctrTitle"/>
          </p:nvPr>
        </p:nvSpPr>
        <p:spPr/>
        <p:txBody>
          <a:bodyPr/>
          <a:lstStyle/>
          <a:p>
            <a:r>
              <a:rPr lang="ja-JP" altLang="en-US"/>
              <a:t>左右ポピュリズムの共通の根源</a:t>
            </a:r>
            <a:endParaRPr lang="en-US" dirty="0"/>
          </a:p>
        </p:txBody>
      </p:sp>
      <p:sp>
        <p:nvSpPr>
          <p:cNvPr id="3" name="Subtitle 2">
            <a:extLst>
              <a:ext uri="{FF2B5EF4-FFF2-40B4-BE49-F238E27FC236}">
                <a16:creationId xmlns:a16="http://schemas.microsoft.com/office/drawing/2014/main" id="{EFBF35C7-8FCE-494B-ABCE-FDCE72FAC81B}"/>
              </a:ext>
            </a:extLst>
          </p:cNvPr>
          <p:cNvSpPr>
            <a:spLocks noGrp="1"/>
          </p:cNvSpPr>
          <p:nvPr>
            <p:ph type="subTitle" idx="1"/>
          </p:nvPr>
        </p:nvSpPr>
        <p:spPr/>
        <p:txBody>
          <a:bodyPr/>
          <a:lstStyle/>
          <a:p>
            <a:r>
              <a:rPr lang="en-US" dirty="0">
                <a:solidFill>
                  <a:schemeClr val="tx1"/>
                </a:solidFill>
              </a:rPr>
              <a:t>－</a:t>
            </a:r>
            <a:r>
              <a:rPr lang="ja-JP" altLang="en-US">
                <a:solidFill>
                  <a:schemeClr val="tx1"/>
                </a:solidFill>
              </a:rPr>
              <a:t>ニューレフト運動の考察から－</a:t>
            </a:r>
            <a:endParaRPr lang="en-US" dirty="0">
              <a:solidFill>
                <a:schemeClr val="tx1"/>
              </a:solidFill>
            </a:endParaRPr>
          </a:p>
        </p:txBody>
      </p:sp>
    </p:spTree>
    <p:extLst>
      <p:ext uri="{BB962C8B-B14F-4D97-AF65-F5344CB8AC3E}">
        <p14:creationId xmlns:p14="http://schemas.microsoft.com/office/powerpoint/2010/main" val="3876014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F1239-26D5-CF4D-A7EB-86A7AE3E56F8}"/>
              </a:ext>
            </a:extLst>
          </p:cNvPr>
          <p:cNvSpPr>
            <a:spLocks noGrp="1"/>
          </p:cNvSpPr>
          <p:nvPr>
            <p:ph type="title"/>
          </p:nvPr>
        </p:nvSpPr>
        <p:spPr/>
        <p:txBody>
          <a:bodyPr/>
          <a:lstStyle/>
          <a:p>
            <a:r>
              <a:rPr lang="ja-JP" altLang="en-US"/>
              <a:t>目次</a:t>
            </a:r>
            <a:endParaRPr lang="en-US" dirty="0"/>
          </a:p>
        </p:txBody>
      </p:sp>
      <p:sp>
        <p:nvSpPr>
          <p:cNvPr id="3" name="Content Placeholder 2">
            <a:extLst>
              <a:ext uri="{FF2B5EF4-FFF2-40B4-BE49-F238E27FC236}">
                <a16:creationId xmlns:a16="http://schemas.microsoft.com/office/drawing/2014/main" id="{F1C2D5ED-DBE6-0743-BB28-2C51BC932292}"/>
              </a:ext>
            </a:extLst>
          </p:cNvPr>
          <p:cNvSpPr>
            <a:spLocks noGrp="1"/>
          </p:cNvSpPr>
          <p:nvPr>
            <p:ph sz="quarter" idx="13"/>
          </p:nvPr>
        </p:nvSpPr>
        <p:spPr>
          <a:xfrm>
            <a:off x="2698594" y="2367092"/>
            <a:ext cx="8579005" cy="3424107"/>
          </a:xfrm>
        </p:spPr>
        <p:txBody>
          <a:bodyPr/>
          <a:lstStyle/>
          <a:p>
            <a:pPr marL="457200" indent="-457200">
              <a:buFont typeface="+mj-lt"/>
              <a:buAutoNum type="arabicPeriod"/>
            </a:pPr>
            <a:r>
              <a:rPr lang="ja-JP" altLang="en-US"/>
              <a:t>ニューレフトとは</a:t>
            </a:r>
            <a:endParaRPr lang="en-US" altLang="ja-JP" dirty="0"/>
          </a:p>
          <a:p>
            <a:pPr marL="457200" indent="-457200">
              <a:buFont typeface="+mj-lt"/>
              <a:buAutoNum type="arabicPeriod"/>
            </a:pPr>
            <a:r>
              <a:rPr lang="ja-JP" altLang="en-US"/>
              <a:t>アメリカのニューレフト運動</a:t>
            </a:r>
            <a:endParaRPr lang="en-US" altLang="ja-JP" dirty="0"/>
          </a:p>
          <a:p>
            <a:pPr marL="457200" indent="-457200">
              <a:buFont typeface="+mj-lt"/>
              <a:buAutoNum type="arabicPeriod"/>
            </a:pPr>
            <a:r>
              <a:rPr lang="ja-JP" altLang="en-US"/>
              <a:t>「文化的反発説」と左右ポピュリズムの共通性</a:t>
            </a:r>
            <a:endParaRPr lang="en-US" altLang="ja-JP" dirty="0"/>
          </a:p>
          <a:p>
            <a:pPr marL="457200" indent="-457200">
              <a:buFont typeface="+mj-lt"/>
              <a:buAutoNum type="arabicPeriod"/>
            </a:pPr>
            <a:r>
              <a:rPr lang="ja-JP" altLang="en-US"/>
              <a:t>終わりに－現在の左右対立－</a:t>
            </a:r>
            <a:endParaRPr lang="en-US" altLang="ja-JP" dirty="0"/>
          </a:p>
        </p:txBody>
      </p:sp>
    </p:spTree>
    <p:extLst>
      <p:ext uri="{BB962C8B-B14F-4D97-AF65-F5344CB8AC3E}">
        <p14:creationId xmlns:p14="http://schemas.microsoft.com/office/powerpoint/2010/main" val="4145781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C52A3-3703-6A48-85EF-FE5DA957FCD8}"/>
              </a:ext>
            </a:extLst>
          </p:cNvPr>
          <p:cNvSpPr>
            <a:spLocks noGrp="1"/>
          </p:cNvSpPr>
          <p:nvPr>
            <p:ph type="title"/>
          </p:nvPr>
        </p:nvSpPr>
        <p:spPr/>
        <p:txBody>
          <a:bodyPr/>
          <a:lstStyle/>
          <a:p>
            <a:r>
              <a:rPr lang="ja-JP" altLang="en-US"/>
              <a:t>ニューレフトとは</a:t>
            </a:r>
            <a:endParaRPr lang="en-US" dirty="0"/>
          </a:p>
        </p:txBody>
      </p:sp>
      <p:sp>
        <p:nvSpPr>
          <p:cNvPr id="3" name="Content Placeholder 2">
            <a:extLst>
              <a:ext uri="{FF2B5EF4-FFF2-40B4-BE49-F238E27FC236}">
                <a16:creationId xmlns:a16="http://schemas.microsoft.com/office/drawing/2014/main" id="{7F87EBF8-D72F-1D41-96DE-E210828C47F3}"/>
              </a:ext>
            </a:extLst>
          </p:cNvPr>
          <p:cNvSpPr>
            <a:spLocks noGrp="1"/>
          </p:cNvSpPr>
          <p:nvPr>
            <p:ph sz="quarter" idx="13"/>
          </p:nvPr>
        </p:nvSpPr>
        <p:spPr>
          <a:xfrm>
            <a:off x="913774" y="2367092"/>
            <a:ext cx="10363826" cy="4178087"/>
          </a:xfrm>
        </p:spPr>
        <p:txBody>
          <a:bodyPr>
            <a:normAutofit/>
          </a:bodyPr>
          <a:lstStyle/>
          <a:p>
            <a:r>
              <a:rPr lang="ja-JP" altLang="en-US"/>
              <a:t>新左翼とは、社会民主主義とスターリン主義の双方を批判しつつ、自らを</a:t>
            </a:r>
            <a:r>
              <a:rPr lang="en-US" altLang="ja-JP" dirty="0"/>
              <a:t>『</a:t>
            </a:r>
            <a:r>
              <a:rPr lang="ja-JP" altLang="en-US"/>
              <a:t>真の</a:t>
            </a:r>
            <a:r>
              <a:rPr lang="en-US" altLang="ja-JP" dirty="0"/>
              <a:t>』</a:t>
            </a:r>
            <a:r>
              <a:rPr lang="ja-JP" altLang="en-US"/>
              <a:t>左翼と自認し、社会主義ないしはリベラリズムの刷新を求めて登場した、①思想、②政治運動、そしてその両者と密接な関連を持つ③文化運動・文化現象の総称である。（大嶽、</a:t>
            </a:r>
            <a:r>
              <a:rPr lang="en-US" dirty="0"/>
              <a:t>2007</a:t>
            </a:r>
            <a:r>
              <a:rPr lang="ja-JP" altLang="en-US"/>
              <a:t>：</a:t>
            </a:r>
            <a:r>
              <a:rPr lang="en-US" dirty="0"/>
              <a:t>13</a:t>
            </a:r>
            <a:r>
              <a:rPr lang="ja-JP" altLang="en-US"/>
              <a:t>）</a:t>
            </a:r>
            <a:endParaRPr lang="en-US" dirty="0"/>
          </a:p>
          <a:p>
            <a:r>
              <a:rPr lang="en-US" dirty="0"/>
              <a:t> </a:t>
            </a:r>
            <a:r>
              <a:rPr lang="ja-JP" altLang="en-US"/>
              <a:t>ニューレフトの概況</a:t>
            </a:r>
            <a:endParaRPr lang="en-US" dirty="0"/>
          </a:p>
          <a:p>
            <a:endParaRPr lang="en-US" dirty="0"/>
          </a:p>
        </p:txBody>
      </p:sp>
      <p:pic>
        <p:nvPicPr>
          <p:cNvPr id="4" name="Picture 3">
            <a:extLst>
              <a:ext uri="{FF2B5EF4-FFF2-40B4-BE49-F238E27FC236}">
                <a16:creationId xmlns:a16="http://schemas.microsoft.com/office/drawing/2014/main" id="{E60DA023-E350-3746-A491-29959CAA0B31}"/>
              </a:ext>
            </a:extLst>
          </p:cNvPr>
          <p:cNvPicPr>
            <a:picLocks noChangeAspect="1"/>
          </p:cNvPicPr>
          <p:nvPr/>
        </p:nvPicPr>
        <p:blipFill>
          <a:blip r:embed="rId2"/>
          <a:stretch>
            <a:fillRect/>
          </a:stretch>
        </p:blipFill>
        <p:spPr>
          <a:xfrm>
            <a:off x="1042465" y="4170530"/>
            <a:ext cx="2854838" cy="2230342"/>
          </a:xfrm>
          <a:prstGeom prst="rect">
            <a:avLst/>
          </a:prstGeom>
        </p:spPr>
      </p:pic>
      <p:pic>
        <p:nvPicPr>
          <p:cNvPr id="5" name="Picture 4">
            <a:extLst>
              <a:ext uri="{FF2B5EF4-FFF2-40B4-BE49-F238E27FC236}">
                <a16:creationId xmlns:a16="http://schemas.microsoft.com/office/drawing/2014/main" id="{D41E955F-6BBA-014F-8B61-24AE8BCD6A2B}"/>
              </a:ext>
            </a:extLst>
          </p:cNvPr>
          <p:cNvPicPr>
            <a:picLocks noChangeAspect="1"/>
          </p:cNvPicPr>
          <p:nvPr/>
        </p:nvPicPr>
        <p:blipFill>
          <a:blip r:embed="rId3"/>
          <a:stretch>
            <a:fillRect/>
          </a:stretch>
        </p:blipFill>
        <p:spPr>
          <a:xfrm>
            <a:off x="8391985" y="3961003"/>
            <a:ext cx="3175000" cy="2552700"/>
          </a:xfrm>
          <a:prstGeom prst="rect">
            <a:avLst/>
          </a:prstGeom>
        </p:spPr>
      </p:pic>
      <p:pic>
        <p:nvPicPr>
          <p:cNvPr id="6" name="Picture 5">
            <a:extLst>
              <a:ext uri="{FF2B5EF4-FFF2-40B4-BE49-F238E27FC236}">
                <a16:creationId xmlns:a16="http://schemas.microsoft.com/office/drawing/2014/main" id="{DEF72C8F-8D7C-014B-8D5C-4D1D05131646}"/>
              </a:ext>
            </a:extLst>
          </p:cNvPr>
          <p:cNvPicPr>
            <a:picLocks noChangeAspect="1"/>
          </p:cNvPicPr>
          <p:nvPr/>
        </p:nvPicPr>
        <p:blipFill>
          <a:blip r:embed="rId4"/>
          <a:stretch>
            <a:fillRect/>
          </a:stretch>
        </p:blipFill>
        <p:spPr>
          <a:xfrm>
            <a:off x="4186688" y="4170530"/>
            <a:ext cx="3787220" cy="2133645"/>
          </a:xfrm>
          <a:prstGeom prst="rect">
            <a:avLst/>
          </a:prstGeom>
        </p:spPr>
      </p:pic>
    </p:spTree>
    <p:extLst>
      <p:ext uri="{BB962C8B-B14F-4D97-AF65-F5344CB8AC3E}">
        <p14:creationId xmlns:p14="http://schemas.microsoft.com/office/powerpoint/2010/main" val="3682213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82121-8D5F-A748-93A0-BEA393518EB5}"/>
              </a:ext>
            </a:extLst>
          </p:cNvPr>
          <p:cNvSpPr>
            <a:spLocks noGrp="1"/>
          </p:cNvSpPr>
          <p:nvPr>
            <p:ph type="title"/>
          </p:nvPr>
        </p:nvSpPr>
        <p:spPr/>
        <p:txBody>
          <a:bodyPr/>
          <a:lstStyle/>
          <a:p>
            <a:r>
              <a:rPr lang="ja-JP" altLang="en-US"/>
              <a:t>ニューレフトとは</a:t>
            </a:r>
            <a:endParaRPr lang="en-US" dirty="0"/>
          </a:p>
        </p:txBody>
      </p:sp>
      <p:sp>
        <p:nvSpPr>
          <p:cNvPr id="3" name="Content Placeholder 2">
            <a:extLst>
              <a:ext uri="{FF2B5EF4-FFF2-40B4-BE49-F238E27FC236}">
                <a16:creationId xmlns:a16="http://schemas.microsoft.com/office/drawing/2014/main" id="{7BF91EEC-6287-3344-8342-D0FE08D6421F}"/>
              </a:ext>
            </a:extLst>
          </p:cNvPr>
          <p:cNvSpPr>
            <a:spLocks noGrp="1"/>
          </p:cNvSpPr>
          <p:nvPr>
            <p:ph sz="quarter" idx="13"/>
          </p:nvPr>
        </p:nvSpPr>
        <p:spPr>
          <a:xfrm>
            <a:off x="913774" y="2021305"/>
            <a:ext cx="10363826" cy="4218177"/>
          </a:xfrm>
        </p:spPr>
        <p:txBody>
          <a:bodyPr/>
          <a:lstStyle/>
          <a:p>
            <a:r>
              <a:rPr lang="ja-JP" altLang="en-US"/>
              <a:t>水島はポピュリズムを「</a:t>
            </a:r>
            <a:r>
              <a:rPr lang="ja-JP" altLang="en-US">
                <a:solidFill>
                  <a:srgbClr val="FF0000"/>
                </a:solidFill>
              </a:rPr>
              <a:t>人民</a:t>
            </a:r>
            <a:r>
              <a:rPr lang="ja-JP" altLang="en-US"/>
              <a:t>」の立場から既成政治やエリートを批判する政治運動であるとし、全ての既成政治やエリート層を「上」とすると、ポピュリズムはその「下」にいる</a:t>
            </a:r>
            <a:r>
              <a:rPr lang="ja-JP" altLang="en-US">
                <a:solidFill>
                  <a:srgbClr val="FF0000"/>
                </a:solidFill>
              </a:rPr>
              <a:t>一般大衆を代表してその主張の実現を目指す</a:t>
            </a:r>
            <a:r>
              <a:rPr lang="ja-JP" altLang="en-US"/>
              <a:t>とした（水島、</a:t>
            </a:r>
            <a:r>
              <a:rPr lang="en-US" dirty="0"/>
              <a:t>2016</a:t>
            </a:r>
            <a:r>
              <a:rPr lang="ja-JP" altLang="en-US"/>
              <a:t>：</a:t>
            </a:r>
            <a:r>
              <a:rPr lang="en-US" dirty="0"/>
              <a:t>7-9</a:t>
            </a:r>
            <a:r>
              <a:rPr lang="ja-JP" altLang="en-US"/>
              <a:t>）</a:t>
            </a:r>
            <a:r>
              <a:rPr lang="en-US" dirty="0"/>
              <a:t> </a:t>
            </a:r>
          </a:p>
          <a:p>
            <a:r>
              <a:rPr lang="ja-JP" altLang="en-US"/>
              <a:t>人民の３条件：</a:t>
            </a:r>
            <a:endParaRPr lang="en-US" altLang="ja-JP" dirty="0"/>
          </a:p>
          <a:p>
            <a:pPr lvl="1"/>
            <a:r>
              <a:rPr lang="en-US" dirty="0"/>
              <a:t>(1)</a:t>
            </a:r>
            <a:r>
              <a:rPr lang="ja-JP" altLang="en-US"/>
              <a:t>「人民」は「特権層」と対置される「</a:t>
            </a:r>
            <a:r>
              <a:rPr lang="ja-JP" altLang="en-US">
                <a:solidFill>
                  <a:srgbClr val="FF0000"/>
                </a:solidFill>
              </a:rPr>
              <a:t>普通の人々</a:t>
            </a:r>
            <a:r>
              <a:rPr lang="ja-JP" altLang="en-US"/>
              <a:t>」である。</a:t>
            </a:r>
            <a:endParaRPr lang="en-US" dirty="0"/>
          </a:p>
          <a:p>
            <a:pPr lvl="1"/>
            <a:r>
              <a:rPr lang="en-US" dirty="0"/>
              <a:t>(2)</a:t>
            </a:r>
            <a:r>
              <a:rPr lang="ja-JP" altLang="en-US"/>
              <a:t>「人民」は「</a:t>
            </a:r>
            <a:r>
              <a:rPr lang="ja-JP" altLang="en-US">
                <a:solidFill>
                  <a:srgbClr val="FF0000"/>
                </a:solidFill>
              </a:rPr>
              <a:t>一体となった人民</a:t>
            </a:r>
            <a:r>
              <a:rPr lang="ja-JP" altLang="en-US"/>
              <a:t>」であり、超党派的である。</a:t>
            </a:r>
            <a:endParaRPr lang="en-US" altLang="ja-JP" dirty="0"/>
          </a:p>
          <a:p>
            <a:pPr lvl="1"/>
            <a:r>
              <a:rPr lang="en-US" dirty="0"/>
              <a:t>(3)</a:t>
            </a:r>
            <a:r>
              <a:rPr lang="ja-JP" altLang="en-US"/>
              <a:t>「人民」は「われわれ人民」であり、</a:t>
            </a:r>
            <a:r>
              <a:rPr lang="ja-JP" altLang="en-US">
                <a:solidFill>
                  <a:srgbClr val="FF0000"/>
                </a:solidFill>
              </a:rPr>
              <a:t>同質的</a:t>
            </a:r>
            <a:r>
              <a:rPr lang="ja-JP" altLang="en-US"/>
              <a:t>な特徴を共有する（同前</a:t>
            </a:r>
            <a:r>
              <a:rPr lang="en-US" dirty="0"/>
              <a:t>: 10-11</a:t>
            </a:r>
            <a:r>
              <a:rPr lang="ja-JP" altLang="en-US"/>
              <a:t>）。</a:t>
            </a:r>
            <a:endParaRPr lang="en-US" altLang="ja-JP" dirty="0"/>
          </a:p>
          <a:p>
            <a:r>
              <a:rPr lang="ja-JP" altLang="en-US"/>
              <a:t>直接民主的主張</a:t>
            </a:r>
            <a:endParaRPr lang="en-US" dirty="0"/>
          </a:p>
          <a:p>
            <a:endParaRPr lang="en-US" b="1" dirty="0"/>
          </a:p>
        </p:txBody>
      </p:sp>
      <p:pic>
        <p:nvPicPr>
          <p:cNvPr id="4" name="Picture 3">
            <a:extLst>
              <a:ext uri="{FF2B5EF4-FFF2-40B4-BE49-F238E27FC236}">
                <a16:creationId xmlns:a16="http://schemas.microsoft.com/office/drawing/2014/main" id="{E265610B-8C24-0A40-852B-AE4AA9B42AAC}"/>
              </a:ext>
            </a:extLst>
          </p:cNvPr>
          <p:cNvPicPr>
            <a:picLocks noChangeAspect="1"/>
          </p:cNvPicPr>
          <p:nvPr/>
        </p:nvPicPr>
        <p:blipFill>
          <a:blip r:embed="rId2"/>
          <a:stretch>
            <a:fillRect/>
          </a:stretch>
        </p:blipFill>
        <p:spPr>
          <a:xfrm>
            <a:off x="0" y="0"/>
            <a:ext cx="12192000" cy="6858000"/>
          </a:xfrm>
          <a:prstGeom prst="rect">
            <a:avLst/>
          </a:prstGeom>
        </p:spPr>
      </p:pic>
      <p:pic>
        <p:nvPicPr>
          <p:cNvPr id="5" name="Picture 4">
            <a:extLst>
              <a:ext uri="{FF2B5EF4-FFF2-40B4-BE49-F238E27FC236}">
                <a16:creationId xmlns:a16="http://schemas.microsoft.com/office/drawing/2014/main" id="{B6EA6E0A-8732-B840-ACFE-433920045E93}"/>
              </a:ext>
            </a:extLst>
          </p:cNvPr>
          <p:cNvPicPr>
            <a:picLocks noChangeAspect="1"/>
          </p:cNvPicPr>
          <p:nvPr/>
        </p:nvPicPr>
        <p:blipFill>
          <a:blip r:embed="rId3"/>
          <a:stretch>
            <a:fillRect/>
          </a:stretch>
        </p:blipFill>
        <p:spPr>
          <a:xfrm>
            <a:off x="4011528" y="5008617"/>
            <a:ext cx="2389271" cy="1645942"/>
          </a:xfrm>
          <a:prstGeom prst="rect">
            <a:avLst/>
          </a:prstGeom>
        </p:spPr>
      </p:pic>
      <p:pic>
        <p:nvPicPr>
          <p:cNvPr id="6" name="Picture 5">
            <a:extLst>
              <a:ext uri="{FF2B5EF4-FFF2-40B4-BE49-F238E27FC236}">
                <a16:creationId xmlns:a16="http://schemas.microsoft.com/office/drawing/2014/main" id="{B1FD6BD6-09E0-1E44-95C9-BF5DCCD7D1FB}"/>
              </a:ext>
            </a:extLst>
          </p:cNvPr>
          <p:cNvPicPr>
            <a:picLocks noChangeAspect="1"/>
          </p:cNvPicPr>
          <p:nvPr/>
        </p:nvPicPr>
        <p:blipFill>
          <a:blip r:embed="rId4"/>
          <a:stretch>
            <a:fillRect/>
          </a:stretch>
        </p:blipFill>
        <p:spPr>
          <a:xfrm>
            <a:off x="8120937" y="5015741"/>
            <a:ext cx="2755232" cy="1771221"/>
          </a:xfrm>
          <a:prstGeom prst="rect">
            <a:avLst/>
          </a:prstGeom>
        </p:spPr>
      </p:pic>
    </p:spTree>
    <p:extLst>
      <p:ext uri="{BB962C8B-B14F-4D97-AF65-F5344CB8AC3E}">
        <p14:creationId xmlns:p14="http://schemas.microsoft.com/office/powerpoint/2010/main" val="3912280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3964587-28CE-B94F-AA06-AA2EB3596459}"/>
              </a:ext>
            </a:extLst>
          </p:cNvPr>
          <p:cNvPicPr>
            <a:picLocks noChangeAspect="1"/>
          </p:cNvPicPr>
          <p:nvPr/>
        </p:nvPicPr>
        <p:blipFill>
          <a:blip r:embed="rId2"/>
          <a:stretch>
            <a:fillRect/>
          </a:stretch>
        </p:blipFill>
        <p:spPr>
          <a:xfrm>
            <a:off x="2853489" y="4754879"/>
            <a:ext cx="3048000" cy="2072640"/>
          </a:xfrm>
          <a:prstGeom prst="rect">
            <a:avLst/>
          </a:prstGeom>
        </p:spPr>
      </p:pic>
      <p:sp>
        <p:nvSpPr>
          <p:cNvPr id="2" name="Title 1">
            <a:extLst>
              <a:ext uri="{FF2B5EF4-FFF2-40B4-BE49-F238E27FC236}">
                <a16:creationId xmlns:a16="http://schemas.microsoft.com/office/drawing/2014/main" id="{004AF187-7427-694C-A003-5370C3BA86B5}"/>
              </a:ext>
            </a:extLst>
          </p:cNvPr>
          <p:cNvSpPr>
            <a:spLocks noGrp="1"/>
          </p:cNvSpPr>
          <p:nvPr>
            <p:ph type="title"/>
          </p:nvPr>
        </p:nvSpPr>
        <p:spPr/>
        <p:txBody>
          <a:bodyPr/>
          <a:lstStyle/>
          <a:p>
            <a:r>
              <a:rPr lang="ja-JP" altLang="en-US"/>
              <a:t>アメリカのニューレフト運動</a:t>
            </a:r>
            <a:endParaRPr lang="en-US" dirty="0"/>
          </a:p>
        </p:txBody>
      </p:sp>
      <p:sp>
        <p:nvSpPr>
          <p:cNvPr id="3" name="Content Placeholder 2">
            <a:extLst>
              <a:ext uri="{FF2B5EF4-FFF2-40B4-BE49-F238E27FC236}">
                <a16:creationId xmlns:a16="http://schemas.microsoft.com/office/drawing/2014/main" id="{029EDF1F-B0D5-1243-AF72-AA738235EE91}"/>
              </a:ext>
            </a:extLst>
          </p:cNvPr>
          <p:cNvSpPr>
            <a:spLocks noGrp="1"/>
          </p:cNvSpPr>
          <p:nvPr>
            <p:ph sz="quarter" idx="13"/>
          </p:nvPr>
        </p:nvSpPr>
        <p:spPr/>
        <p:txBody>
          <a:bodyPr/>
          <a:lstStyle/>
          <a:p>
            <a:r>
              <a:rPr lang="ja-JP" altLang="en-US"/>
              <a:t>公民権運動で「脱物質主義的価値観」（</a:t>
            </a:r>
            <a:r>
              <a:rPr lang="en-US" altLang="ja-JP" dirty="0"/>
              <a:t>Inglehart, 1977) </a:t>
            </a:r>
            <a:r>
              <a:rPr lang="ja-JP" altLang="en-US"/>
              <a:t>の下のモラルの戦いが始まる</a:t>
            </a:r>
            <a:endParaRPr lang="en-US" altLang="ja-JP" dirty="0"/>
          </a:p>
          <a:p>
            <a:r>
              <a:rPr lang="ja-JP" altLang="en-US"/>
              <a:t>バークレーフリースピーチムーブメントと若者の体制批判</a:t>
            </a:r>
            <a:endParaRPr lang="en-US" altLang="ja-JP" dirty="0"/>
          </a:p>
          <a:p>
            <a:r>
              <a:rPr lang="ja-JP" altLang="en-US"/>
              <a:t>カウンターカルチャームーブメント</a:t>
            </a:r>
            <a:endParaRPr lang="en-US" altLang="ja-JP" dirty="0"/>
          </a:p>
          <a:p>
            <a:r>
              <a:rPr lang="ja-JP" altLang="en-US"/>
              <a:t>「被差別階級」の味方としての姿勢や、人民の立場からの特権階級や既存の社会体制への痛烈な批判は「下」が「上」を批判するポピュリズムの構図そのもの</a:t>
            </a:r>
            <a:endParaRPr lang="en-US" altLang="ja-JP" dirty="0"/>
          </a:p>
          <a:p>
            <a:r>
              <a:rPr lang="ja-JP" altLang="en-US"/>
              <a:t>被抑圧階級への同化と帰属意識の強化</a:t>
            </a:r>
            <a:r>
              <a:rPr lang="en-US" dirty="0"/>
              <a:t> </a:t>
            </a:r>
          </a:p>
        </p:txBody>
      </p:sp>
      <p:pic>
        <p:nvPicPr>
          <p:cNvPr id="5" name="Picture 4">
            <a:extLst>
              <a:ext uri="{FF2B5EF4-FFF2-40B4-BE49-F238E27FC236}">
                <a16:creationId xmlns:a16="http://schemas.microsoft.com/office/drawing/2014/main" id="{0E2C0358-CB7B-D747-9867-466D07E9A553}"/>
              </a:ext>
            </a:extLst>
          </p:cNvPr>
          <p:cNvPicPr>
            <a:picLocks noChangeAspect="1"/>
          </p:cNvPicPr>
          <p:nvPr/>
        </p:nvPicPr>
        <p:blipFill>
          <a:blip r:embed="rId3"/>
          <a:stretch>
            <a:fillRect/>
          </a:stretch>
        </p:blipFill>
        <p:spPr>
          <a:xfrm>
            <a:off x="8229600" y="4522871"/>
            <a:ext cx="3048000" cy="2095500"/>
          </a:xfrm>
          <a:prstGeom prst="rect">
            <a:avLst/>
          </a:prstGeom>
        </p:spPr>
      </p:pic>
    </p:spTree>
    <p:extLst>
      <p:ext uri="{BB962C8B-B14F-4D97-AF65-F5344CB8AC3E}">
        <p14:creationId xmlns:p14="http://schemas.microsoft.com/office/powerpoint/2010/main" val="1472771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C668D7E-2E82-E149-BEA9-79FC5C1D3EE2}"/>
              </a:ext>
            </a:extLst>
          </p:cNvPr>
          <p:cNvPicPr>
            <a:picLocks noChangeAspect="1"/>
          </p:cNvPicPr>
          <p:nvPr/>
        </p:nvPicPr>
        <p:blipFill>
          <a:blip r:embed="rId2"/>
          <a:stretch>
            <a:fillRect/>
          </a:stretch>
        </p:blipFill>
        <p:spPr>
          <a:xfrm>
            <a:off x="0" y="4156"/>
            <a:ext cx="12192000" cy="6849688"/>
          </a:xfrm>
          <a:prstGeom prst="rect">
            <a:avLst/>
          </a:prstGeom>
        </p:spPr>
      </p:pic>
      <p:sp>
        <p:nvSpPr>
          <p:cNvPr id="2" name="Title 1">
            <a:extLst>
              <a:ext uri="{FF2B5EF4-FFF2-40B4-BE49-F238E27FC236}">
                <a16:creationId xmlns:a16="http://schemas.microsoft.com/office/drawing/2014/main" id="{E0A1E204-3D2E-1445-9164-52420F015121}"/>
              </a:ext>
            </a:extLst>
          </p:cNvPr>
          <p:cNvSpPr>
            <a:spLocks noGrp="1"/>
          </p:cNvSpPr>
          <p:nvPr>
            <p:ph type="title"/>
          </p:nvPr>
        </p:nvSpPr>
        <p:spPr/>
        <p:txBody>
          <a:bodyPr/>
          <a:lstStyle/>
          <a:p>
            <a:r>
              <a:rPr lang="ja-JP" altLang="en-US">
                <a:solidFill>
                  <a:schemeClr val="bg1"/>
                </a:solidFill>
              </a:rPr>
              <a:t>「文化的反発説」と左右ポピュリズム</a:t>
            </a:r>
            <a:endParaRPr lang="en-US" dirty="0">
              <a:solidFill>
                <a:schemeClr val="bg1"/>
              </a:solidFill>
            </a:endParaRPr>
          </a:p>
        </p:txBody>
      </p:sp>
      <p:sp>
        <p:nvSpPr>
          <p:cNvPr id="3" name="Content Placeholder 2">
            <a:extLst>
              <a:ext uri="{FF2B5EF4-FFF2-40B4-BE49-F238E27FC236}">
                <a16:creationId xmlns:a16="http://schemas.microsoft.com/office/drawing/2014/main" id="{AEA50BE6-F7EC-B14E-8873-6C2CF137D702}"/>
              </a:ext>
            </a:extLst>
          </p:cNvPr>
          <p:cNvSpPr>
            <a:spLocks noGrp="1"/>
          </p:cNvSpPr>
          <p:nvPr>
            <p:ph sz="quarter" idx="13"/>
          </p:nvPr>
        </p:nvSpPr>
        <p:spPr>
          <a:xfrm>
            <a:off x="913773" y="2214694"/>
            <a:ext cx="10588416" cy="4330485"/>
          </a:xfrm>
        </p:spPr>
        <p:txBody>
          <a:bodyPr>
            <a:normAutofit fontScale="92500" lnSpcReduction="20000"/>
          </a:bodyPr>
          <a:lstStyle/>
          <a:p>
            <a:r>
              <a:rPr lang="ja-JP" altLang="en-US" sz="2800" u="sng">
                <a:solidFill>
                  <a:srgbClr val="FFFF00"/>
                </a:solidFill>
              </a:rPr>
              <a:t>文化的反発説</a:t>
            </a:r>
            <a:r>
              <a:rPr lang="en-US" altLang="ja-JP" sz="2800" u="sng" dirty="0">
                <a:solidFill>
                  <a:srgbClr val="FFFF00"/>
                </a:solidFill>
              </a:rPr>
              <a:t> </a:t>
            </a:r>
            <a:r>
              <a:rPr lang="en-US" altLang="ja-JP" sz="2800" dirty="0">
                <a:solidFill>
                  <a:schemeClr val="bg1"/>
                </a:solidFill>
              </a:rPr>
              <a:t>-</a:t>
            </a:r>
            <a:r>
              <a:rPr lang="ja-JP" altLang="en-US" sz="2800">
                <a:solidFill>
                  <a:schemeClr val="bg1"/>
                </a:solidFill>
              </a:rPr>
              <a:t>昔の特権階級・支配階級に属していた人間が、世界の価値観が進歩的になるにつれて自らの社会的地位と古い価値観を脅かされ、反発する。この時、反発者は「古き良き時代」への回帰を謳い、過去の栄光を懐古的に振り返る。そして、至上主義や排外主義を掲げることで自らの属する社会集団を昔の高い地位まで回復しようと試みるのである（</a:t>
            </a:r>
            <a:r>
              <a:rPr lang="en-US" sz="2800" dirty="0">
                <a:solidFill>
                  <a:schemeClr val="bg1"/>
                </a:solidFill>
              </a:rPr>
              <a:t>Norris and Inglehart, 2016</a:t>
            </a:r>
            <a:r>
              <a:rPr lang="ja-JP" altLang="en-US" sz="2800">
                <a:solidFill>
                  <a:schemeClr val="bg1"/>
                </a:solidFill>
              </a:rPr>
              <a:t>：</a:t>
            </a:r>
            <a:r>
              <a:rPr lang="en-US" sz="2800" dirty="0">
                <a:solidFill>
                  <a:schemeClr val="bg1"/>
                </a:solidFill>
              </a:rPr>
              <a:t>14-16</a:t>
            </a:r>
            <a:r>
              <a:rPr lang="ja-JP" altLang="en-US" sz="2800">
                <a:solidFill>
                  <a:schemeClr val="bg1"/>
                </a:solidFill>
              </a:rPr>
              <a:t>）。</a:t>
            </a:r>
            <a:r>
              <a:rPr lang="en-US" sz="2800" dirty="0">
                <a:solidFill>
                  <a:schemeClr val="bg1"/>
                </a:solidFill>
              </a:rPr>
              <a:t> </a:t>
            </a:r>
          </a:p>
          <a:p>
            <a:r>
              <a:rPr lang="ja-JP" altLang="en-US" sz="2800">
                <a:solidFill>
                  <a:schemeClr val="bg1"/>
                </a:solidFill>
              </a:rPr>
              <a:t>社会の中で低い地位にあり、不安を感じる個人は強い集団に属することで安心感を覚え、その集団の集合的な性格やその集団が持っている栄光を個人のものとして継承することでナルチスティックな満足感を得る（フロム、</a:t>
            </a:r>
            <a:r>
              <a:rPr lang="en-US" sz="2800" dirty="0">
                <a:solidFill>
                  <a:schemeClr val="bg1"/>
                </a:solidFill>
              </a:rPr>
              <a:t>1965: 99</a:t>
            </a:r>
            <a:r>
              <a:rPr lang="ja-JP" altLang="en-US" sz="2800">
                <a:solidFill>
                  <a:schemeClr val="bg1"/>
                </a:solidFill>
              </a:rPr>
              <a:t>）</a:t>
            </a:r>
            <a:r>
              <a:rPr lang="en-US" sz="2800" dirty="0">
                <a:solidFill>
                  <a:schemeClr val="bg1"/>
                </a:solidFill>
              </a:rPr>
              <a:t> </a:t>
            </a:r>
          </a:p>
        </p:txBody>
      </p:sp>
    </p:spTree>
    <p:extLst>
      <p:ext uri="{BB962C8B-B14F-4D97-AF65-F5344CB8AC3E}">
        <p14:creationId xmlns:p14="http://schemas.microsoft.com/office/powerpoint/2010/main" val="17966938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7F505-2AEC-654C-BEEC-D24CBA9E9C08}"/>
              </a:ext>
            </a:extLst>
          </p:cNvPr>
          <p:cNvSpPr>
            <a:spLocks noGrp="1"/>
          </p:cNvSpPr>
          <p:nvPr>
            <p:ph type="title"/>
          </p:nvPr>
        </p:nvSpPr>
        <p:spPr/>
        <p:txBody>
          <a:bodyPr/>
          <a:lstStyle/>
          <a:p>
            <a:r>
              <a:rPr lang="ja-JP" altLang="en-US"/>
              <a:t>終わりに</a:t>
            </a:r>
            <a:endParaRPr lang="en-US" dirty="0"/>
          </a:p>
        </p:txBody>
      </p:sp>
      <p:sp>
        <p:nvSpPr>
          <p:cNvPr id="3" name="Content Placeholder 2">
            <a:extLst>
              <a:ext uri="{FF2B5EF4-FFF2-40B4-BE49-F238E27FC236}">
                <a16:creationId xmlns:a16="http://schemas.microsoft.com/office/drawing/2014/main" id="{BC1A1F87-78D2-9C46-8714-81945F440444}"/>
              </a:ext>
            </a:extLst>
          </p:cNvPr>
          <p:cNvSpPr>
            <a:spLocks noGrp="1"/>
          </p:cNvSpPr>
          <p:nvPr>
            <p:ph sz="quarter" idx="13"/>
          </p:nvPr>
        </p:nvSpPr>
        <p:spPr/>
        <p:txBody>
          <a:bodyPr/>
          <a:lstStyle/>
          <a:p>
            <a:r>
              <a:rPr lang="ja-JP" altLang="en-US"/>
              <a:t>現在の左右の対立は、特に双方が両極に位置するような時は、ポピュリズムとポピュリズムの対立になっている</a:t>
            </a:r>
            <a:endParaRPr lang="en-US" altLang="ja-JP" dirty="0"/>
          </a:p>
          <a:p>
            <a:r>
              <a:rPr lang="ja-JP" altLang="en-US"/>
              <a:t>左右両翼の間で建設的な協議を可能とするためには、あらゆるポピュリズムを克服する必要がある</a:t>
            </a:r>
            <a:endParaRPr lang="en-US" dirty="0"/>
          </a:p>
        </p:txBody>
      </p:sp>
      <p:pic>
        <p:nvPicPr>
          <p:cNvPr id="4" name="Picture 3">
            <a:extLst>
              <a:ext uri="{FF2B5EF4-FFF2-40B4-BE49-F238E27FC236}">
                <a16:creationId xmlns:a16="http://schemas.microsoft.com/office/drawing/2014/main" id="{F6C674F1-37E8-7F4B-BE19-2A8BA496FAC7}"/>
              </a:ext>
            </a:extLst>
          </p:cNvPr>
          <p:cNvPicPr>
            <a:picLocks noChangeAspect="1"/>
          </p:cNvPicPr>
          <p:nvPr/>
        </p:nvPicPr>
        <p:blipFill>
          <a:blip r:embed="rId2"/>
          <a:stretch>
            <a:fillRect/>
          </a:stretch>
        </p:blipFill>
        <p:spPr>
          <a:xfrm>
            <a:off x="682792" y="4139303"/>
            <a:ext cx="4762500" cy="2222500"/>
          </a:xfrm>
          <a:prstGeom prst="rect">
            <a:avLst/>
          </a:prstGeom>
        </p:spPr>
      </p:pic>
      <p:pic>
        <p:nvPicPr>
          <p:cNvPr id="5" name="Picture 4">
            <a:extLst>
              <a:ext uri="{FF2B5EF4-FFF2-40B4-BE49-F238E27FC236}">
                <a16:creationId xmlns:a16="http://schemas.microsoft.com/office/drawing/2014/main" id="{5F99B677-40E4-5F4B-AA0B-019BEE723977}"/>
              </a:ext>
            </a:extLst>
          </p:cNvPr>
          <p:cNvPicPr>
            <a:picLocks noChangeAspect="1"/>
          </p:cNvPicPr>
          <p:nvPr/>
        </p:nvPicPr>
        <p:blipFill>
          <a:blip r:embed="rId3"/>
          <a:stretch>
            <a:fillRect/>
          </a:stretch>
        </p:blipFill>
        <p:spPr>
          <a:xfrm>
            <a:off x="8161086" y="3692296"/>
            <a:ext cx="3116514" cy="3116514"/>
          </a:xfrm>
          <a:prstGeom prst="rect">
            <a:avLst/>
          </a:prstGeom>
        </p:spPr>
      </p:pic>
    </p:spTree>
    <p:extLst>
      <p:ext uri="{BB962C8B-B14F-4D97-AF65-F5344CB8AC3E}">
        <p14:creationId xmlns:p14="http://schemas.microsoft.com/office/powerpoint/2010/main" val="607505628"/>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203</TotalTime>
  <Words>567</Words>
  <Application>Microsoft Macintosh PowerPoint</Application>
  <PresentationFormat>Widescreen</PresentationFormat>
  <Paragraphs>29</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Tw Cen MT</vt:lpstr>
      <vt:lpstr>Droplet</vt:lpstr>
      <vt:lpstr>左右ポピュリズムの共通の根源</vt:lpstr>
      <vt:lpstr>目次</vt:lpstr>
      <vt:lpstr>ニューレフトとは</vt:lpstr>
      <vt:lpstr>ニューレフトとは</vt:lpstr>
      <vt:lpstr>アメリカのニューレフト運動</vt:lpstr>
      <vt:lpstr>「文化的反発説」と左右ポピュリズム</vt:lpstr>
      <vt:lpstr>終わりに</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左右ポピュリズムの共通の根源</dc:title>
  <dc:creator>jake626underland</dc:creator>
  <cp:lastModifiedBy>Jake Underland</cp:lastModifiedBy>
  <cp:revision>10</cp:revision>
  <dcterms:created xsi:type="dcterms:W3CDTF">2019-07-15T06:40:33Z</dcterms:created>
  <dcterms:modified xsi:type="dcterms:W3CDTF">2019-07-15T10:03:33Z</dcterms:modified>
</cp:coreProperties>
</file>

<file path=docProps/thumbnail.jpeg>
</file>